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7085" autoAdjust="0"/>
  </p:normalViewPr>
  <p:slideViewPr>
    <p:cSldViewPr snapToGrid="0">
      <p:cViewPr varScale="1">
        <p:scale>
          <a:sx n="76" d="100"/>
          <a:sy n="76" d="100"/>
        </p:scale>
        <p:origin x="1421"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because higher amount of copper ion catalyst 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probe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around 2-minute recording time. </a:t>
            </a:r>
          </a:p>
          <a:p>
            <a:pPr marL="158750" indent="0">
              <a:buNone/>
            </a:pPr>
            <a:r>
              <a:rPr lang="en-US" dirty="0"/>
              <a:t>Figure l shows repeated experiments done under optimal parameters. This is just to highlight the consistency and reliability of the sensing.</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a:t>
            </a:r>
            <a:endParaRPr lang="en-CA" dirty="0"/>
          </a:p>
        </p:txBody>
      </p:sp>
    </p:spTree>
    <p:extLst>
      <p:ext uri="{BB962C8B-B14F-4D97-AF65-F5344CB8AC3E}">
        <p14:creationId xmlns:p14="http://schemas.microsoft.com/office/powerpoint/2010/main" val="10490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click reaction is described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successfully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 causes more shift to higher spectrum, so more DNA-Adamantane probes are formed.</a:t>
            </a:r>
          </a:p>
        </p:txBody>
      </p:sp>
    </p:spTree>
    <p:extLst>
      <p:ext uri="{BB962C8B-B14F-4D97-AF65-F5344CB8AC3E}">
        <p14:creationId xmlns:p14="http://schemas.microsoft.com/office/powerpoint/2010/main" val="22974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Further kinetic study shows that the yield, or reaction efficiency, positively correlate with reaction time and copper ion concentration.</a:t>
            </a:r>
          </a:p>
          <a:p>
            <a:pPr marL="158750" indent="0">
              <a:buNone/>
            </a:pPr>
            <a:endParaRPr lang="en-CA" dirty="0"/>
          </a:p>
          <a:p>
            <a:pPr marL="158750" indent="0">
              <a:buNone/>
            </a:pPr>
            <a:r>
              <a:rPr lang="en-CA" dirty="0"/>
              <a:t>Graph e shows the efficiency as function of reaction time and also shows how efficiency varies for different concentrations of copper ion.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under 1:4 amplification ratio. Which covers the dynamic range for most clinical scenarios.</a:t>
            </a:r>
          </a:p>
          <a:p>
            <a:pPr marL="158750" indent="0">
              <a:buNone/>
            </a:pPr>
            <a:endParaRPr lang="en-CA" dirty="0"/>
          </a:p>
          <a:p>
            <a:pPr marL="158750" indent="0">
              <a:buNone/>
            </a:pPr>
            <a:r>
              <a:rPr lang="en-CA" dirty="0"/>
              <a:t>Graph g shows that the copper ion concentration has an excellent linear relation to capture rate for the range of interest and beyond.</a:t>
            </a:r>
          </a:p>
        </p:txBody>
      </p:sp>
    </p:spTree>
    <p:extLst>
      <p:ext uri="{BB962C8B-B14F-4D97-AF65-F5344CB8AC3E}">
        <p14:creationId xmlns:p14="http://schemas.microsoft.com/office/powerpoint/2010/main" val="132095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look at the amplification step.</a:t>
            </a:r>
          </a:p>
        </p:txBody>
      </p:sp>
    </p:spTree>
    <p:extLst>
      <p:ext uri="{BB962C8B-B14F-4D97-AF65-F5344CB8AC3E}">
        <p14:creationId xmlns:p14="http://schemas.microsoft.com/office/powerpoint/2010/main" val="32054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A few words on click chemistry. It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a:t>
            </a:r>
          </a:p>
          <a:p>
            <a:pPr marL="158750" indent="0">
              <a:buNone/>
            </a:pPr>
            <a:endParaRPr lang="en-CA" dirty="0"/>
          </a:p>
          <a:p>
            <a:pPr marL="158750" indent="0">
              <a:buNone/>
            </a:pPr>
            <a:r>
              <a:rPr lang="en-CA" dirty="0"/>
              <a:t>The assay that I’ll be introducing shortly will </a:t>
            </a:r>
            <a:r>
              <a:rPr lang="en-CA"/>
              <a:t>be utilizing </a:t>
            </a:r>
            <a:r>
              <a:rPr lang="en-CA" dirty="0"/>
              <a:t>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plasma-optical emission spectroscopy (ICP-OES), which showed that route 2 contained around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shows greatly improved detection accuracy and reproducibility, especially in the low concentration range. </a:t>
            </a:r>
          </a:p>
          <a:p>
            <a:pPr marL="158750" indent="0">
              <a:buNone/>
            </a:pPr>
            <a:r>
              <a:rPr lang="en-US" dirty="0">
                <a:latin typeface="+mj-lt"/>
              </a:rPr>
              <a:t>Route 2 LOD is </a:t>
            </a:r>
            <a:r>
              <a:rPr lang="en-US" b="0" i="0" dirty="0">
                <a:solidFill>
                  <a:srgbClr val="222222"/>
                </a:solidFill>
                <a:effectLst/>
                <a:latin typeface="+mj-lt"/>
              </a:rPr>
              <a:t>said to be </a:t>
            </a:r>
            <a:r>
              <a:rPr lang="en-US" dirty="0">
                <a:latin typeface="+mj-lt"/>
              </a:rPr>
              <a:t>approximately 20-fold lower than route I</a:t>
            </a:r>
          </a:p>
          <a:p>
            <a:pPr marL="158750" indent="0">
              <a:buNone/>
            </a:pPr>
            <a:endParaRPr lang="en-US" dirty="0">
              <a:latin typeface="+mj-lt"/>
            </a:endParaRPr>
          </a:p>
          <a:p>
            <a:pPr marL="158750" indent="0">
              <a:buNone/>
            </a:pPr>
            <a:r>
              <a:rPr lang="en-US" dirty="0">
                <a:latin typeface="+mj-lt"/>
              </a:rPr>
              <a:t>Further validation for the LOD of route 2 is established following EP17 protocol, which is published by the Clinical and Laboratory Standards Institute (CLSI).</a:t>
            </a:r>
          </a:p>
          <a:p>
            <a:pPr marL="158750" indent="0">
              <a:buNone/>
            </a:pPr>
            <a:r>
              <a:rPr lang="en-US" dirty="0">
                <a:latin typeface="+mj-lt"/>
              </a:rPr>
              <a:t>The calculated LOD of 18.3 </a:t>
            </a:r>
            <a:r>
              <a:rPr lang="en-US" dirty="0" err="1">
                <a:latin typeface="+mj-lt"/>
              </a:rPr>
              <a:t>fM</a:t>
            </a:r>
            <a:r>
              <a:rPr lang="en-US" dirty="0">
                <a:latin typeface="+mj-lt"/>
              </a:rPr>
              <a:t> is very close to the LOD claimed by the authors, which is 20.8 </a:t>
            </a:r>
            <a:r>
              <a:rPr lang="en-US" dirty="0" err="1">
                <a:latin typeface="+mj-lt"/>
              </a:rPr>
              <a:t>fM.</a:t>
            </a:r>
            <a:endParaRPr lang="en-US"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take a look at the benchmarking of the assay</a:t>
            </a:r>
            <a:endParaRPr lang="en-CA" dirty="0"/>
          </a:p>
        </p:txBody>
      </p:sp>
    </p:spTree>
    <p:extLst>
      <p:ext uri="{BB962C8B-B14F-4D97-AF65-F5344CB8AC3E}">
        <p14:creationId xmlns:p14="http://schemas.microsoft.com/office/powerpoint/2010/main" val="350955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results from benchmarking can be summarized in one graph here comparing the LOD and dynamic range of the CAN assay with several other HIV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lowest LOD or biggest dynamic range over all the comparisons, but if you only consider clinically validated assays, the CAN assay arguably is the best overall.</a:t>
            </a:r>
          </a:p>
          <a:p>
            <a:pPr marL="158750" indent="0">
              <a:buNone/>
            </a:pPr>
            <a:endParaRPr lang="en-US" b="0" i="0" dirty="0">
              <a:solidFill>
                <a:srgbClr val="222222"/>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 section of the paper talks about clinical validation</a:t>
            </a:r>
            <a:endParaRPr lang="en-CA" dirty="0"/>
          </a:p>
        </p:txBody>
      </p:sp>
    </p:spTree>
    <p:extLst>
      <p:ext uri="{BB962C8B-B14F-4D97-AF65-F5344CB8AC3E}">
        <p14:creationId xmlns:p14="http://schemas.microsoft.com/office/powerpoint/2010/main" val="259222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6 were excluded for various reasons.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is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several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the CAN assay is much better in sensitivity in samples with detectable viral load. </a:t>
            </a:r>
          </a:p>
          <a:p>
            <a:pPr marL="158750" indent="0">
              <a:buNone/>
            </a:pPr>
            <a:r>
              <a:rPr lang="en-CA" dirty="0"/>
              <a:t>Figures d and e show the mean level of p24 antigen for each sample group for the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with high viral load while CAN assay detects differences between LOD~30 samples and samples with undetectable viral loads. Results demonstrate quantification capability of the CAN assay for potential prognostic uses.</a:t>
            </a:r>
          </a:p>
          <a:p>
            <a:pPr marL="158750" indent="0">
              <a:buNone/>
            </a:pPr>
            <a:endParaRPr lang="en-US" dirty="0"/>
          </a:p>
          <a:p>
            <a:pPr marL="158750" indent="0">
              <a:buNone/>
            </a:pPr>
            <a:r>
              <a:rPr lang="en-US" dirty="0"/>
              <a:t>Figure f shows the ROC curve, where you compare areas under the curve.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endParaRPr lang="en-CA" dirty="0"/>
          </a:p>
          <a:p>
            <a:pPr marL="158750" indent="0">
              <a:buNone/>
            </a:pPr>
            <a:r>
              <a:rPr lang="en-CA" dirty="0"/>
              <a:t>From graph g, you can see that patients who are severely immunocompromised or</a:t>
            </a:r>
            <a:r>
              <a:rPr lang="en-CA" b="0" i="0" dirty="0">
                <a:solidFill>
                  <a:srgbClr val="222222"/>
                </a:solidFill>
                <a:effectLst/>
                <a:latin typeface="Open Sans" panose="020B0606030504020204" pitchFamily="34" charset="0"/>
              </a:rPr>
              <a:t> has a CD-4 count of less than 200 has significantly higher p24 antigen concentration compared to normal CD-4 count, which is anything above 500</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b="0" i="0" dirty="0">
                <a:solidFill>
                  <a:srgbClr val="222222"/>
                </a:solidFill>
                <a:effectLst/>
                <a:latin typeface="Open Sans" panose="020B0606030504020204" pitchFamily="34" charset="0"/>
              </a:rPr>
              <a:t>There is also a positive correlation between p24 antigen levels and viral load seen in figure h. </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dirty="0"/>
              <a:t>These extrapolated correlations are consistent with findings in previous reports.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solidFill>
                <a:srgbClr val="222222"/>
              </a:solidFill>
              <a:effectLst/>
              <a:latin typeface="Open Sans" panose="020B0606030504020204" pitchFamily="34" charset="0"/>
            </a:endParaRPr>
          </a:p>
          <a:p>
            <a:pPr marL="158750" indent="0">
              <a:buNone/>
            </a:pPr>
            <a:endParaRPr lang="en-CA" dirty="0"/>
          </a:p>
        </p:txBody>
      </p:sp>
    </p:spTree>
    <p:extLst>
      <p:ext uri="{BB962C8B-B14F-4D97-AF65-F5344CB8AC3E}">
        <p14:creationId xmlns:p14="http://schemas.microsoft.com/office/powerpoint/2010/main" val="24421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conclusion, the paper demonstrated quantification of p24 antigen in clinical samples at </a:t>
            </a:r>
            <a:r>
              <a:rPr lang="en-US" dirty="0" err="1"/>
              <a:t>ulta</a:t>
            </a:r>
            <a:r>
              <a:rPr lang="en-US" dirty="0"/>
              <a:t>-low concentrations using the assay they developed. It also demonstrated that their assay was superior in sensitivity compared to commercialized ELISA HIV test kit.</a:t>
            </a:r>
          </a:p>
          <a:p>
            <a:pPr marL="158750" indent="0">
              <a:buNone/>
            </a:pPr>
            <a:endParaRPr lang="en-US" dirty="0"/>
          </a:p>
          <a:p>
            <a:pPr marL="158750" indent="0">
              <a:buNone/>
            </a:pPr>
            <a:r>
              <a:rPr lang="en-US" dirty="0"/>
              <a:t>Reliability of their assay was demonstrated in correlation with CD-4 count and viral load.</a:t>
            </a:r>
          </a:p>
          <a:p>
            <a:pPr marL="158750" indent="0">
              <a:buNone/>
            </a:pPr>
            <a:endParaRPr lang="en-US" dirty="0"/>
          </a:p>
          <a:p>
            <a:pPr marL="158750" indent="0">
              <a:buNone/>
            </a:pPr>
            <a:r>
              <a:rPr lang="en-US" dirty="0"/>
              <a:t>Some of the future work outlined by the authors are:</a:t>
            </a:r>
          </a:p>
          <a:p>
            <a:pPr marL="457200" indent="-298450">
              <a:buFontTx/>
              <a:buChar char="-"/>
            </a:pPr>
            <a:r>
              <a:rPr lang="en-US" dirty="0"/>
              <a:t>Using larger cohort study for early HIV diagnosis and prognosis</a:t>
            </a:r>
          </a:p>
          <a:p>
            <a:pPr marL="457200" indent="-298450">
              <a:buFontTx/>
              <a:buChar char="-"/>
            </a:pPr>
            <a:r>
              <a:rPr lang="en-US" dirty="0"/>
              <a:t>Reducing cost and time for the assay through automation</a:t>
            </a:r>
          </a:p>
          <a:p>
            <a:pPr marL="457200" indent="-298450">
              <a:buFontTx/>
              <a:buChar char="-"/>
            </a:pPr>
            <a:r>
              <a:rPr lang="en-US" dirty="0"/>
              <a:t>Improving sensitivity by applying higher voltages, reducing blood interferents, and increasing the amplification ratio of target to probe</a:t>
            </a:r>
          </a:p>
          <a:p>
            <a:pPr marL="457200" indent="-298450">
              <a:buFontTx/>
              <a:buChar char="-"/>
            </a:pPr>
            <a:r>
              <a:rPr lang="en-US" dirty="0"/>
              <a:t>Assay can be modified to detect other biomarkers </a:t>
            </a:r>
            <a:endParaRPr lang="en-CA" dirty="0"/>
          </a:p>
        </p:txBody>
      </p:sp>
    </p:spTree>
    <p:extLst>
      <p:ext uri="{BB962C8B-B14F-4D97-AF65-F5344CB8AC3E}">
        <p14:creationId xmlns:p14="http://schemas.microsoft.com/office/powerpoint/2010/main" val="111118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to my </a:t>
            </a:r>
            <a:r>
              <a:rPr lang="en-US" dirty="0" err="1"/>
              <a:t>opinons</a:t>
            </a:r>
            <a:endParaRPr lang="en-CA" dirty="0"/>
          </a:p>
        </p:txBody>
      </p:sp>
    </p:spTree>
    <p:extLst>
      <p:ext uri="{BB962C8B-B14F-4D97-AF65-F5344CB8AC3E}">
        <p14:creationId xmlns:p14="http://schemas.microsoft.com/office/powerpoint/2010/main" val="3528578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My speculations for this sequence is that having the same nucleobases avoids fluctuating current measurements and they used cytosine because it has a stronger charge relative to other nucleobases. But I </a:t>
            </a:r>
            <a:r>
              <a:rPr lang="en-US" dirty="0" err="1"/>
              <a:t>dunno</a:t>
            </a:r>
            <a:r>
              <a:rPr lang="en-US" dirty="0"/>
              <a:t> why the modification is placed in the middle position and why this particular length of sequence is chosen.</a:t>
            </a: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293501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Its sensitivity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3/27/2023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3/27/2023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3/27/2023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3/27/2023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3/27/2023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3/27/2023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3/27/2023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3/27/2023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3/27/2023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3/27/2023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3/27/2023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3/27/2023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3/27/2023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3/27/2023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3/27/2023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
        <p:nvSpPr>
          <p:cNvPr id="3" name="TextBox 2">
            <a:extLst>
              <a:ext uri="{FF2B5EF4-FFF2-40B4-BE49-F238E27FC236}">
                <a16:creationId xmlns:a16="http://schemas.microsoft.com/office/drawing/2014/main" id="{411525CA-E619-4666-BAC2-B7B3AB8F7119}"/>
              </a:ext>
            </a:extLst>
          </p:cNvPr>
          <p:cNvSpPr txBox="1"/>
          <p:nvPr/>
        </p:nvSpPr>
        <p:spPr>
          <a:xfrm>
            <a:off x="94090" y="4259515"/>
            <a:ext cx="7437120" cy="738664"/>
          </a:xfrm>
          <a:prstGeom prst="rect">
            <a:avLst/>
          </a:prstGeom>
          <a:noFill/>
        </p:spPr>
        <p:txBody>
          <a:bodyPr wrap="square" rtlCol="0">
            <a:spAutoFit/>
          </a:bodyPr>
          <a:lstStyle/>
          <a:p>
            <a:r>
              <a:rPr lang="en-US" b="0" i="0" dirty="0">
                <a:solidFill>
                  <a:srgbClr val="222222"/>
                </a:solidFill>
                <a:effectLst/>
                <a:latin typeface="Arial" panose="020B0604020202020204" pitchFamily="34" charset="0"/>
                <a:cs typeface="Arial" panose="020B0604020202020204" pitchFamily="34" charset="0"/>
              </a:rPr>
              <a:t>Further evaluation of LOD following EP17 protocol</a:t>
            </a:r>
          </a:p>
          <a:p>
            <a:r>
              <a:rPr lang="en-US" b="0" i="0" dirty="0">
                <a:solidFill>
                  <a:srgbClr val="222222"/>
                </a:solidFill>
                <a:effectLst/>
                <a:latin typeface="Arial" panose="020B0604020202020204" pitchFamily="34" charset="0"/>
                <a:cs typeface="Arial" panose="020B0604020202020204" pitchFamily="34" charset="0"/>
              </a:rPr>
              <a:t>LOB = </a:t>
            </a:r>
            <a:r>
              <a:rPr lang="en-US" b="0" i="0" dirty="0" err="1">
                <a:solidFill>
                  <a:srgbClr val="222222"/>
                </a:solidFill>
                <a:effectLst/>
                <a:latin typeface="Arial" panose="020B0604020202020204" pitchFamily="34" charset="0"/>
                <a:cs typeface="Arial" panose="020B0604020202020204" pitchFamily="34" charset="0"/>
              </a:rPr>
              <a:t>mean</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LOD = LOB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low</a:t>
            </a:r>
            <a:r>
              <a:rPr lang="en-US" b="0" i="0" baseline="-25000" dirty="0">
                <a:solidFill>
                  <a:srgbClr val="222222"/>
                </a:solidFill>
                <a:effectLst/>
                <a:latin typeface="Arial" panose="020B0604020202020204" pitchFamily="34" charset="0"/>
                <a:cs typeface="Arial" panose="020B0604020202020204" pitchFamily="34" charset="0"/>
              </a:rPr>
              <a:t> concentration sample</a:t>
            </a:r>
            <a:r>
              <a:rPr lang="en-US" b="0" i="0" dirty="0">
                <a:solidFill>
                  <a:srgbClr val="222222"/>
                </a:solidFill>
                <a:effectLst/>
                <a:latin typeface="Arial" panose="020B0604020202020204" pitchFamily="34" charset="0"/>
                <a:cs typeface="Arial" panose="020B0604020202020204" pitchFamily="34" charset="0"/>
              </a:rPr>
              <a:t>)</a:t>
            </a:r>
          </a:p>
          <a:p>
            <a:r>
              <a:rPr lang="en-US" dirty="0">
                <a:solidFill>
                  <a:srgbClr val="222222"/>
                </a:solidFill>
                <a:latin typeface="Arial" panose="020B0604020202020204" pitchFamily="34" charset="0"/>
                <a:cs typeface="Arial" panose="020B0604020202020204" pitchFamily="34" charset="0"/>
              </a:rPr>
              <a:t>Calculated LOD = 18.3 </a:t>
            </a:r>
            <a:r>
              <a:rPr lang="en-US" dirty="0" err="1">
                <a:solidFill>
                  <a:srgbClr val="222222"/>
                </a:solidFill>
                <a:latin typeface="Arial" panose="020B0604020202020204" pitchFamily="34" charset="0"/>
                <a:cs typeface="Arial" panose="020B0604020202020204" pitchFamily="34" charset="0"/>
              </a:rPr>
              <a:t>fM</a:t>
            </a:r>
            <a:r>
              <a:rPr lang="en-US" dirty="0">
                <a:solidFill>
                  <a:srgbClr val="222222"/>
                </a:solidFill>
                <a:latin typeface="Arial" panose="020B0604020202020204" pitchFamily="34" charset="0"/>
                <a:cs typeface="Arial" panose="020B0604020202020204" pitchFamily="34" charset="0"/>
              </a:rPr>
              <a:t> (0.44pg/mL)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Probe system is decoupled to the analyte capturing mechanism using copper ions as the medium, which makes the assay flexible</a:t>
            </a:r>
          </a:p>
          <a:p>
            <a:pPr marL="400050" indent="-285750">
              <a:spcBef>
                <a:spcPts val="360"/>
              </a:spcBef>
              <a:spcAft>
                <a:spcPts val="0"/>
              </a:spcAft>
              <a:buSzPts val="1800"/>
              <a:buFont typeface="Wingdings" panose="05000000000000000000" pitchFamily="2" charset="2"/>
              <a:buChar char="§"/>
            </a:pPr>
            <a:endParaRPr lang="en-US" dirty="0"/>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Does not have high level system diagram of the assay structure</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benchmarking comparison, only looked at LOD, dynamic range, and if the assay is clinically validated</a:t>
            </a:r>
          </a:p>
          <a:p>
            <a:pPr marL="697706" lvl="1" indent="-285750">
              <a:spcBef>
                <a:spcPts val="360"/>
              </a:spcBef>
              <a:spcAft>
                <a:spcPts val="0"/>
              </a:spcAft>
              <a:buSzPts val="1800"/>
              <a:buFont typeface="Wingdings" panose="05000000000000000000" pitchFamily="2" charset="2"/>
              <a:buChar char="§"/>
            </a:pPr>
            <a:r>
              <a:rPr lang="en-US" dirty="0"/>
              <a:t>Could include more details on advantages/disadvantages of each method, turn-around-time, cost, etc.</a:t>
            </a:r>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Explore using different nanopores and membranes</a:t>
            </a:r>
          </a:p>
          <a:p>
            <a:r>
              <a:rPr lang="en-US" dirty="0"/>
              <a:t>Explore different probe structures</a:t>
            </a:r>
          </a:p>
          <a:p>
            <a:pPr lvl="1"/>
            <a:r>
              <a:rPr lang="en-US" dirty="0"/>
              <a:t>Probe system theoretically could be anything that can click together using </a:t>
            </a:r>
            <a:r>
              <a:rPr lang="en-US" dirty="0" err="1"/>
              <a:t>azide</a:t>
            </a:r>
            <a:r>
              <a:rPr lang="en-US" dirty="0"/>
              <a:t>-alkyne cycloaddition</a:t>
            </a:r>
          </a:p>
          <a:p>
            <a:pPr lvl="1"/>
            <a:r>
              <a:rPr lang="en-US" dirty="0"/>
              <a:t>Potential improvements:</a:t>
            </a:r>
          </a:p>
          <a:p>
            <a:pPr lvl="2"/>
            <a:r>
              <a:rPr lang="en-US" dirty="0"/>
              <a:t>Further levels of translocation signature, better sensitivity &amp; selectivity</a:t>
            </a:r>
          </a:p>
          <a:p>
            <a:pPr lvl="2"/>
            <a:r>
              <a:rPr lang="en-US" dirty="0"/>
              <a:t>Reduce turn-around-time for probe synthesis, which took significant amount of time in CAN assay</a:t>
            </a:r>
          </a:p>
          <a:p>
            <a:r>
              <a:rPr lang="en-US" dirty="0"/>
              <a:t>Study on translocation speed for nanopore system</a:t>
            </a:r>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2347</TotalTime>
  <Words>4218</Words>
  <Application>Microsoft Office PowerPoint</Application>
  <PresentationFormat>On-screen Show (16:9)</PresentationFormat>
  <Paragraphs>333</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Georgia</vt:lpstr>
      <vt:lpstr>Arial</vt:lpstr>
      <vt:lpstr>Open Sans</vt:lpstr>
      <vt:lpstr>Barlow Condensed</vt:lpstr>
      <vt:lpstr>Wingdings</vt:lpstr>
      <vt:lpstr>Verdana</vt:lpstr>
      <vt:lpstr>Arial</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895</cp:revision>
  <dcterms:modified xsi:type="dcterms:W3CDTF">2023-03-27T13:34:20Z</dcterms:modified>
</cp:coreProperties>
</file>